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69" r:id="rId5"/>
    <p:sldId id="257" r:id="rId6"/>
    <p:sldId id="306" r:id="rId7"/>
    <p:sldId id="327" r:id="rId8"/>
    <p:sldId id="326" r:id="rId9"/>
    <p:sldId id="318" r:id="rId10"/>
    <p:sldId id="317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8B0"/>
    <a:srgbClr val="D3AA39"/>
    <a:srgbClr val="13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5D0810AD-F18F-4D04-8185-B257FDA663AF}"/>
    <pc:docChg chg="undo custSel modSld sldOrd">
      <pc:chgData name="Wells Ling, PhD" userId="20d17aaf-1abe-4c72-b11a-c280d1f41c39" providerId="ADAL" clId="{5D0810AD-F18F-4D04-8185-B257FDA663AF}" dt="2024-11-05T19:07:02.229" v="1096" actId="20577"/>
      <pc:docMkLst>
        <pc:docMk/>
      </pc:docMkLst>
      <pc:sldChg chg="modSp mod">
        <pc:chgData name="Wells Ling, PhD" userId="20d17aaf-1abe-4c72-b11a-c280d1f41c39" providerId="ADAL" clId="{5D0810AD-F18F-4D04-8185-B257FDA663AF}" dt="2024-11-02T23:31:53.445" v="595" actId="20578"/>
        <pc:sldMkLst>
          <pc:docMk/>
          <pc:sldMk cId="2077064687" sldId="257"/>
        </pc:sldMkLst>
        <pc:spChg chg="mod">
          <ac:chgData name="Wells Ling, PhD" userId="20d17aaf-1abe-4c72-b11a-c280d1f41c39" providerId="ADAL" clId="{5D0810AD-F18F-4D04-8185-B257FDA663AF}" dt="2024-11-02T23:31:53.445" v="595" actId="20578"/>
          <ac:spMkLst>
            <pc:docMk/>
            <pc:sldMk cId="2077064687" sldId="257"/>
            <ac:spMk id="8" creationId="{B3534424-4125-54BF-8C03-0C887260BB33}"/>
          </ac:spMkLst>
        </pc:spChg>
      </pc:sldChg>
      <pc:sldChg chg="modSp mod">
        <pc:chgData name="Wells Ling, PhD" userId="20d17aaf-1abe-4c72-b11a-c280d1f41c39" providerId="ADAL" clId="{5D0810AD-F18F-4D04-8185-B257FDA663AF}" dt="2024-11-02T02:32:09.289" v="262" actId="20577"/>
        <pc:sldMkLst>
          <pc:docMk/>
          <pc:sldMk cId="2724286426" sldId="269"/>
        </pc:sldMkLst>
        <pc:spChg chg="mod">
          <ac:chgData name="Wells Ling, PhD" userId="20d17aaf-1abe-4c72-b11a-c280d1f41c39" providerId="ADAL" clId="{5D0810AD-F18F-4D04-8185-B257FDA663AF}" dt="2024-11-02T02:32:09.289" v="262" actId="20577"/>
          <ac:spMkLst>
            <pc:docMk/>
            <pc:sldMk cId="2724286426" sldId="269"/>
            <ac:spMk id="3" creationId="{110F2D72-C2C7-CA98-D4DB-E9E980715910}"/>
          </ac:spMkLst>
        </pc:spChg>
      </pc:sldChg>
      <pc:sldChg chg="modSp mod modNotesTx">
        <pc:chgData name="Wells Ling, PhD" userId="20d17aaf-1abe-4c72-b11a-c280d1f41c39" providerId="ADAL" clId="{5D0810AD-F18F-4D04-8185-B257FDA663AF}" dt="2024-11-02T23:21:22.714" v="592" actId="15"/>
        <pc:sldMkLst>
          <pc:docMk/>
          <pc:sldMk cId="955917417" sldId="306"/>
        </pc:sldMkLst>
        <pc:spChg chg="mod">
          <ac:chgData name="Wells Ling, PhD" userId="20d17aaf-1abe-4c72-b11a-c280d1f41c39" providerId="ADAL" clId="{5D0810AD-F18F-4D04-8185-B257FDA663AF}" dt="2024-11-02T23:21:22.714" v="592" actId="15"/>
          <ac:spMkLst>
            <pc:docMk/>
            <pc:sldMk cId="955917417" sldId="306"/>
            <ac:spMk id="8" creationId="{22D974A3-1E5C-655F-BE22-566E112207DF}"/>
          </ac:spMkLst>
        </pc:spChg>
      </pc:sldChg>
      <pc:sldChg chg="modSp mod">
        <pc:chgData name="Wells Ling, PhD" userId="20d17aaf-1abe-4c72-b11a-c280d1f41c39" providerId="ADAL" clId="{5D0810AD-F18F-4D04-8185-B257FDA663AF}" dt="2024-10-25T18:29:57.889" v="248" actId="108"/>
        <pc:sldMkLst>
          <pc:docMk/>
          <pc:sldMk cId="2065755590" sldId="317"/>
        </pc:sldMkLst>
      </pc:sldChg>
      <pc:sldChg chg="modSp mod modNotesTx">
        <pc:chgData name="Wells Ling, PhD" userId="20d17aaf-1abe-4c72-b11a-c280d1f41c39" providerId="ADAL" clId="{5D0810AD-F18F-4D04-8185-B257FDA663AF}" dt="2024-11-05T19:07:02.229" v="1096" actId="20577"/>
        <pc:sldMkLst>
          <pc:docMk/>
          <pc:sldMk cId="963073014" sldId="318"/>
        </pc:sldMkLst>
      </pc:sldChg>
      <pc:sldChg chg="addSp modSp mod ord modNotesTx">
        <pc:chgData name="Wells Ling, PhD" userId="20d17aaf-1abe-4c72-b11a-c280d1f41c39" providerId="ADAL" clId="{5D0810AD-F18F-4D04-8185-B257FDA663AF}" dt="2024-11-05T19:06:33.084" v="985" actId="20577"/>
        <pc:sldMkLst>
          <pc:docMk/>
          <pc:sldMk cId="1765300324" sldId="326"/>
        </pc:sldMkLst>
      </pc:sldChg>
      <pc:sldChg chg="modSp mod ord modNotesTx">
        <pc:chgData name="Wells Ling, PhD" userId="20d17aaf-1abe-4c72-b11a-c280d1f41c39" providerId="ADAL" clId="{5D0810AD-F18F-4D04-8185-B257FDA663AF}" dt="2024-11-05T19:06:04.590" v="888" actId="20577"/>
        <pc:sldMkLst>
          <pc:docMk/>
          <pc:sldMk cId="2103940744" sldId="327"/>
        </pc:sldMkLst>
      </pc:sldChg>
    </pc:docChg>
  </pc:docChgLst>
  <pc:docChgLst>
    <pc:chgData name="Wells Ling, PhD" userId="20d17aaf-1abe-4c72-b11a-c280d1f41c39" providerId="ADAL" clId="{D465E9DE-2AEF-45BA-A885-733507C3F557}"/>
    <pc:docChg chg="custSel modSld">
      <pc:chgData name="Wells Ling, PhD" userId="20d17aaf-1abe-4c72-b11a-c280d1f41c39" providerId="ADAL" clId="{D465E9DE-2AEF-45BA-A885-733507C3F557}" dt="2025-01-27T16:09:12.304" v="45" actId="20577"/>
      <pc:docMkLst>
        <pc:docMk/>
      </pc:docMkLst>
      <pc:sldChg chg="modSp mod">
        <pc:chgData name="Wells Ling, PhD" userId="20d17aaf-1abe-4c72-b11a-c280d1f41c39" providerId="ADAL" clId="{D465E9DE-2AEF-45BA-A885-733507C3F557}" dt="2025-01-27T16:09:12.304" v="45" actId="20577"/>
        <pc:sldMkLst>
          <pc:docMk/>
          <pc:sldMk cId="2724286426" sldId="269"/>
        </pc:sldMkLst>
        <pc:spChg chg="mod">
          <ac:chgData name="Wells Ling, PhD" userId="20d17aaf-1abe-4c72-b11a-c280d1f41c39" providerId="ADAL" clId="{D465E9DE-2AEF-45BA-A885-733507C3F557}" dt="2025-01-27T16:09:12.304" v="45" actId="20577"/>
          <ac:spMkLst>
            <pc:docMk/>
            <pc:sldMk cId="2724286426" sldId="269"/>
            <ac:spMk id="3" creationId="{110F2D72-C2C7-CA98-D4DB-E9E9807159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D1A72-BBB3-4A7D-9F29-248C66A09C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/>
              <a:t>Presidential demographic variables will include gender (male/female/other), date of hire at TCU and date of hire as president, “Active” or “Interim” status, TCU graduate, veteran status, AI/AN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4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Will add, need to figure out specifics. Draw something up to talk about.</a:t>
            </a:r>
          </a:p>
          <a:p>
            <a:r>
              <a:rPr lang="en-US" b="1" u="none" dirty="0"/>
              <a:t>Start with AY2018-2019 year, and then add from there. Should be limited to First time ever in college. Can remove when institution moves to </a:t>
            </a:r>
            <a:r>
              <a:rPr lang="en-US" b="1" u="none" dirty="0" err="1"/>
              <a:t>pdp</a:t>
            </a:r>
            <a:r>
              <a:rPr lang="en-US" b="1" u="non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99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Yes will change those two items to be fiscal year, need to determine how fiscal year is defined.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1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none" dirty="0"/>
              <a:t>After further discussion, this no longer an AIMS issue, will remove and </a:t>
            </a:r>
            <a:r>
              <a:rPr lang="en-US" b="1" u="none"/>
              <a:t>talk about within IRC</a:t>
            </a:r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8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0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November </a:t>
            </a:r>
            <a:r>
              <a:rPr lang="en-US"/>
              <a:t>4</a:t>
            </a:r>
            <a:r>
              <a:rPr lang="en-US" baseline="30000"/>
              <a:t>th</a:t>
            </a:r>
            <a:r>
              <a:rPr lang="en-US"/>
              <a:t>, 2024</a:t>
            </a:r>
            <a:endParaRPr lang="en-US" dirty="0"/>
          </a:p>
          <a:p>
            <a:r>
              <a:rPr lang="en-US" dirty="0"/>
              <a:t>Full-Committee Meeting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40C51791-E9B5-1C0D-F892-49AD2E66E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6" y="296563"/>
            <a:ext cx="4287982" cy="507553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Recap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Anytime Graduation Rate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FY vs. AY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Census Date Discussion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PDP Overlap/Next Steps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1059872"/>
            <a:ext cx="1043709" cy="3678383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461240F6-A655-2B70-31D9-A711C076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October Meeting Recap</a:t>
            </a:r>
          </a:p>
          <a:p>
            <a:pPr marL="346075" indent="-346075">
              <a:spcAft>
                <a:spcPts val="600"/>
              </a:spcAft>
            </a:pPr>
            <a:r>
              <a:rPr lang="en-US" sz="1800" dirty="0"/>
              <a:t>Will add a presidential demographic section</a:t>
            </a:r>
          </a:p>
          <a:p>
            <a:pPr marL="803275" lvl="1" indent="-346075">
              <a:spcAft>
                <a:spcPts val="600"/>
              </a:spcAft>
            </a:pPr>
            <a:r>
              <a:rPr lang="en-US" sz="1600" dirty="0"/>
              <a:t>Can be pre-populated annually:</a:t>
            </a:r>
          </a:p>
          <a:p>
            <a:pPr marL="914400" lvl="1">
              <a:lnSpc>
                <a:spcPct val="100000"/>
              </a:lnSpc>
            </a:pPr>
            <a:r>
              <a:rPr lang="en-US" sz="1400" dirty="0"/>
              <a:t>Gender</a:t>
            </a:r>
          </a:p>
          <a:p>
            <a:pPr marL="914400" lvl="1">
              <a:lnSpc>
                <a:spcPct val="100000"/>
              </a:lnSpc>
            </a:pPr>
            <a:r>
              <a:rPr lang="en-US" sz="1400" dirty="0"/>
              <a:t>Age</a:t>
            </a:r>
          </a:p>
          <a:p>
            <a:pPr marL="914400" lvl="1">
              <a:lnSpc>
                <a:spcPct val="100000"/>
              </a:lnSpc>
            </a:pPr>
            <a:r>
              <a:rPr lang="en-US" sz="1400" dirty="0"/>
              <a:t>Highest Level of Education Completed or Currently Pursing</a:t>
            </a:r>
          </a:p>
          <a:p>
            <a:pPr marL="914400" lvl="1">
              <a:lnSpc>
                <a:spcPct val="100000"/>
              </a:lnSpc>
            </a:pPr>
            <a:r>
              <a:rPr lang="en-US" sz="1400" dirty="0"/>
              <a:t>Attended TCU?</a:t>
            </a:r>
          </a:p>
          <a:p>
            <a:pPr marL="914400" lvl="1">
              <a:lnSpc>
                <a:spcPct val="100000"/>
              </a:lnSpc>
            </a:pPr>
            <a:r>
              <a:rPr lang="en-US" sz="1400" dirty="0"/>
              <a:t>TCU Graduate?</a:t>
            </a:r>
          </a:p>
          <a:p>
            <a:pPr marL="914400" lvl="1">
              <a:lnSpc>
                <a:spcPct val="100000"/>
              </a:lnSpc>
            </a:pPr>
            <a:r>
              <a:rPr lang="en-US" sz="1400" dirty="0"/>
              <a:t>Date of Hire</a:t>
            </a:r>
          </a:p>
          <a:p>
            <a:pPr marL="914400" lvl="1">
              <a:lnSpc>
                <a:spcPct val="100000"/>
              </a:lnSpc>
            </a:pPr>
            <a:r>
              <a:rPr lang="en-US" sz="1400" dirty="0"/>
              <a:t>Interim?</a:t>
            </a:r>
          </a:p>
          <a:p>
            <a:pPr marL="346075" indent="-346075">
              <a:spcAft>
                <a:spcPts val="600"/>
              </a:spcAft>
            </a:pP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FY vs. AY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5591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Anytime Graduation Rate</a:t>
            </a:r>
          </a:p>
          <a:p>
            <a:r>
              <a:rPr lang="en-US" sz="2000" b="1" dirty="0"/>
              <a:t>Start with last 10 years/cohorts (that have reached 150% time):</a:t>
            </a:r>
            <a:r>
              <a:rPr lang="en-US" sz="2000" dirty="0"/>
              <a:t> 10 years should provide a manageable dataset that still provides meaningful insights</a:t>
            </a:r>
            <a:endParaRPr lang="en-US" sz="1600" dirty="0"/>
          </a:p>
          <a:p>
            <a:r>
              <a:rPr lang="en-US" sz="2000" b="1" dirty="0"/>
              <a:t>Rolling Cohort: </a:t>
            </a:r>
            <a:r>
              <a:rPr lang="en-US" sz="2000" dirty="0"/>
              <a:t>Cohorts that reach 150% time will be added to the anytime graduation rate cohort annually.</a:t>
            </a:r>
          </a:p>
          <a:p>
            <a:r>
              <a:rPr lang="en-US" sz="2000" b="1" dirty="0"/>
              <a:t>Also add: </a:t>
            </a:r>
            <a:r>
              <a:rPr lang="en-US" sz="2000" dirty="0"/>
              <a:t>Average time to completion (for same cohorts)?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FY vs. AY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0971D5-C62C-964F-C04D-0E8CE84DD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14" y="3245409"/>
            <a:ext cx="8873233" cy="22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1" y="1010092"/>
            <a:ext cx="5273246" cy="447060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FY vs. 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Change timeframe for sections related to finances to follow Fiscal Calendar vs. Academic Calendar:</a:t>
            </a:r>
          </a:p>
          <a:p>
            <a:pPr marL="457200">
              <a:lnSpc>
                <a:spcPct val="100000"/>
              </a:lnSpc>
            </a:pPr>
            <a:r>
              <a:rPr lang="en-US" sz="2000" dirty="0"/>
              <a:t>Non-Federal Operational Funding</a:t>
            </a:r>
          </a:p>
          <a:p>
            <a:pPr marL="457200">
              <a:lnSpc>
                <a:spcPct val="100000"/>
              </a:lnSpc>
            </a:pPr>
            <a:r>
              <a:rPr lang="en-US" sz="2000" dirty="0"/>
              <a:t>Improvements and Acquisitions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FY vs. AY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5FA1FB-D214-6795-5DAF-99359498D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204" y="1010093"/>
            <a:ext cx="3547875" cy="35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0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6447863" cy="867854"/>
          </a:xfrm>
        </p:spPr>
        <p:txBody>
          <a:bodyPr numCol="1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u="sng" dirty="0"/>
              <a:t>Freeze/Census Date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FY vs. AY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31AB8E9-7A7A-32C7-66C0-3291B47CC95E}"/>
              </a:ext>
            </a:extLst>
          </p:cNvPr>
          <p:cNvSpPr txBox="1">
            <a:spLocks/>
          </p:cNvSpPr>
          <p:nvPr/>
        </p:nvSpPr>
        <p:spPr>
          <a:xfrm>
            <a:off x="6845967" y="1263316"/>
            <a:ext cx="5109411" cy="4369778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Reasons to use frozen data: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Consistency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Frozen data ensures a consistent story across TCUs.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Decisions made to increase consistency within and across TCUs.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Data book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First Time Student data period changed to match General Student Population data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Identifying which data should be duplicated vs. unduplicated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Allows for reference point for us to confirm AIMS data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Efficiency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Data comes in simultaneously across TCUs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0A35941-6815-C784-CD17-442583F53A45}"/>
              </a:ext>
            </a:extLst>
          </p:cNvPr>
          <p:cNvSpPr txBox="1">
            <a:spLocks/>
          </p:cNvSpPr>
          <p:nvPr/>
        </p:nvSpPr>
        <p:spPr>
          <a:xfrm>
            <a:off x="3105210" y="1224906"/>
            <a:ext cx="3584348" cy="42557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Previous Discussion: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Why are we collecting this data?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Can we just collect in the spring?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What truth do we want to tell?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Third week of the semester?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End of the semester?</a:t>
            </a:r>
          </a:p>
          <a:p>
            <a:pPr lvl="2"/>
            <a:endParaRPr lang="en-US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930C2D-26F2-A4B9-D309-EAF6A7A34732}"/>
              </a:ext>
            </a:extLst>
          </p:cNvPr>
          <p:cNvCxnSpPr/>
          <p:nvPr/>
        </p:nvCxnSpPr>
        <p:spPr>
          <a:xfrm>
            <a:off x="6689558" y="1224906"/>
            <a:ext cx="0" cy="4217378"/>
          </a:xfrm>
          <a:prstGeom prst="line">
            <a:avLst/>
          </a:prstGeom>
          <a:ln w="28575">
            <a:solidFill>
              <a:srgbClr val="D3A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7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7190" y="423818"/>
            <a:ext cx="8588283" cy="48187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PDP Overlap/Next Steps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PDP overlap review:</a:t>
            </a: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Michelle will p</a:t>
            </a:r>
            <a:r>
              <a:rPr lang="en-US" sz="2000" dirty="0">
                <a:solidFill>
                  <a:srgbClr val="111111"/>
                </a:solidFill>
                <a:latin typeface="-apple-system"/>
              </a:rPr>
              <a:t>resent on differences between AIMS and PDP to review</a:t>
            </a:r>
          </a:p>
          <a:p>
            <a:pPr marL="457200" lvl="1" indent="0">
              <a:buNone/>
            </a:pPr>
            <a:endParaRPr lang="en-US" sz="20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11111"/>
                </a:solidFill>
                <a:latin typeface="-apple-system"/>
              </a:rPr>
              <a:t>All-TCU AIMS Feedback Survey</a:t>
            </a:r>
            <a:endParaRPr lang="en-US" sz="24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Created a survey to gather feedback on redesign items from the broader TCU community.</a:t>
            </a:r>
          </a:p>
          <a:p>
            <a:pPr lvl="2"/>
            <a:r>
              <a:rPr lang="en-US" sz="1600" dirty="0">
                <a:solidFill>
                  <a:srgbClr val="111111"/>
                </a:solidFill>
                <a:latin typeface="-apple-system"/>
              </a:rPr>
              <a:t>Institutional definition of “Academic Year” and “Full-Time Student”</a:t>
            </a:r>
          </a:p>
          <a:p>
            <a:pPr lvl="2"/>
            <a:r>
              <a:rPr lang="en-US" sz="1600" b="0" i="0" dirty="0">
                <a:solidFill>
                  <a:srgbClr val="111111"/>
                </a:solidFill>
                <a:effectLst/>
                <a:latin typeface="-apple-system"/>
              </a:rPr>
              <a:t>Prevalence of indigenous students not enrolled with a federally recognized tribe</a:t>
            </a:r>
          </a:p>
          <a:p>
            <a:pPr lvl="2"/>
            <a:r>
              <a:rPr lang="en-US" sz="1600" dirty="0">
                <a:solidFill>
                  <a:srgbClr val="111111"/>
                </a:solidFill>
                <a:latin typeface="-apple-system"/>
              </a:rPr>
              <a:t>Variables of interest related to Dual-Enrolled/Dual-Credit and graduate students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We will next meet to review Michelle’s findings and review AIMS Survey Responses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200"/>
            <a:ext cx="2399887" cy="315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FY vs. AY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PDP Overlap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6575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3C3CE-090F-39D2-E683-1599DF8B0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93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3D88B0"/>
                </a:solidFill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2429295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2025-09-10T21:42:17+00:00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Props1.xml><?xml version="1.0" encoding="utf-8"?>
<ds:datastoreItem xmlns:ds="http://schemas.openxmlformats.org/officeDocument/2006/customXml" ds:itemID="{9438D4D5-1D47-4249-AD8F-0427FDDA1273}"/>
</file>

<file path=customXml/itemProps2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084B0B-9887-45F4-BED6-1D3ECAFD2385}">
  <ds:schemaRefs>
    <ds:schemaRef ds:uri="http://schemas.microsoft.com/office/2006/metadata/properties"/>
    <ds:schemaRef ds:uri="7123158b-d8b7-436e-855f-ab90d482e809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5adcec62-9083-44d8-a0a8-4469fda79e37"/>
    <ds:schemaRef ds:uri="29e5e8b5-a1c8-41b4-8016-6839554796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48837</TotalTime>
  <Words>534</Words>
  <Application>Microsoft Office PowerPoint</Application>
  <PresentationFormat>Widescreen</PresentationFormat>
  <Paragraphs>91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Anything Else?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Ling, PhD</cp:lastModifiedBy>
  <cp:revision>17</cp:revision>
  <dcterms:created xsi:type="dcterms:W3CDTF">2023-05-09T13:38:18Z</dcterms:created>
  <dcterms:modified xsi:type="dcterms:W3CDTF">2025-01-27T16:09:14Z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  <property fmtid="{D5CDD505-2E9C-101B-9397-08002B2CF9AE}" pid="4" name="Order">
    <vt:r8>352400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